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5" r:id="rId8"/>
    <p:sldId id="264" r:id="rId9"/>
    <p:sldId id="262" r:id="rId10"/>
    <p:sldId id="263" r:id="rId11"/>
    <p:sldId id="266" r:id="rId12"/>
    <p:sldId id="267" r:id="rId13"/>
    <p:sldId id="269" r:id="rId14"/>
    <p:sldId id="270" r:id="rId15"/>
    <p:sldId id="271" r:id="rId16"/>
    <p:sldId id="277" r:id="rId17"/>
    <p:sldId id="272" r:id="rId18"/>
    <p:sldId id="273" r:id="rId19"/>
    <p:sldId id="278" r:id="rId20"/>
    <p:sldId id="274" r:id="rId21"/>
    <p:sldId id="275" r:id="rId22"/>
    <p:sldId id="279" r:id="rId23"/>
    <p:sldId id="280" r:id="rId24"/>
    <p:sldId id="281" r:id="rId25"/>
    <p:sldId id="282" r:id="rId26"/>
    <p:sldId id="283" r:id="rId27"/>
    <p:sldId id="284" r:id="rId28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67EE226F-A267-4FDA-899D-4926EE3A09DB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0F2EC1B5-BAB4-47BB-9735-0DFA9E5F7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19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42C71B63-32A2-43DD-8E11-68B11594AAA6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CCF7D92E-F19F-43B5-A02B-765362027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55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 </a:t>
            </a:r>
            <a:r>
              <a:rPr lang="en-US" dirty="0" err="1" smtClean="0"/>
              <a:t>epicuticle</a:t>
            </a:r>
            <a:r>
              <a:rPr lang="en-US" dirty="0" smtClean="0"/>
              <a:t>, </a:t>
            </a:r>
            <a:r>
              <a:rPr lang="en-US" dirty="0" err="1" smtClean="0"/>
              <a:t>procuticle</a:t>
            </a:r>
            <a:r>
              <a:rPr lang="en-US" dirty="0" smtClean="0"/>
              <a:t>, tanning of proteins, waterproofing thus no cutaneous</a:t>
            </a:r>
            <a:r>
              <a:rPr lang="en-US" baseline="0" dirty="0" smtClean="0"/>
              <a:t> respiration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7D92E-F19F-43B5-A02B-7653620274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76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Highlight extensor and flexor muscles and contrast with vertebrate</a:t>
            </a:r>
            <a:r>
              <a:rPr lang="en-US" baseline="0" dirty="0" smtClean="0"/>
              <a:t> muscles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7D92E-F19F-43B5-A02B-7653620274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9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7D92E-F19F-43B5-A02B-7653620274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651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7D92E-F19F-43B5-A02B-7653620274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42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7D92E-F19F-43B5-A02B-7653620274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01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20515" y="931498"/>
            <a:ext cx="4112389" cy="31911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402" tIns="41701" rIns="83402" bIns="41701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ChangeArrowheads="1"/>
          </p:cNvSpPr>
          <p:nvPr>
            <p:ph type="body"/>
          </p:nvPr>
        </p:nvSpPr>
        <p:spPr bwMode="auto">
          <a:xfrm>
            <a:off x="1061125" y="4431226"/>
            <a:ext cx="4838272" cy="35408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</a:pPr>
            <a:r>
              <a:rPr lang="en-GB">
                <a:latin typeface="Arial" charset="0"/>
                <a:ea typeface="msgothic" charset="0"/>
                <a:cs typeface="msgothic" charset="0"/>
              </a:rPr>
              <a:t>Phylogenetic scheme of the major arthropod groups and modes of head segmentation. The phylogeny depicted is based on molecular data (4, 5); the depiction of the head segments represents a consensus from textbooks (1, 34). The segments are labeled according to the conventions in the respective taxa; leg-bearing segments are shaded. The position of the mouth is indicated by a black oval. The presumed missing segment in the chelicerates is marked with an “x”. The drawing is modified from Willmer (34).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39B2-0AF7-4129-967F-5E64EF78907F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A1C3-CD8E-4700-88D1-7965FB5B0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39B2-0AF7-4129-967F-5E64EF78907F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A1C3-CD8E-4700-88D1-7965FB5B0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39B2-0AF7-4129-967F-5E64EF78907F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A1C3-CD8E-4700-88D1-7965FB5B0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39B2-0AF7-4129-967F-5E64EF78907F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A1C3-CD8E-4700-88D1-7965FB5B0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39B2-0AF7-4129-967F-5E64EF78907F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A1C3-CD8E-4700-88D1-7965FB5B0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39B2-0AF7-4129-967F-5E64EF78907F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A1C3-CD8E-4700-88D1-7965FB5B0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39B2-0AF7-4129-967F-5E64EF78907F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A1C3-CD8E-4700-88D1-7965FB5B0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39B2-0AF7-4129-967F-5E64EF78907F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A1C3-CD8E-4700-88D1-7965FB5B0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39B2-0AF7-4129-967F-5E64EF78907F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A1C3-CD8E-4700-88D1-7965FB5B0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39B2-0AF7-4129-967F-5E64EF78907F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A1C3-CD8E-4700-88D1-7965FB5B0E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039B2-0AF7-4129-967F-5E64EF78907F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7A1C3-CD8E-4700-88D1-7965FB5B0EA8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5039B2-0AF7-4129-967F-5E64EF78907F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437A1C3-CD8E-4700-88D1-7965FB5B0E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http://www.youtube.com/v/MJCnZ0pB3q4?version=3&amp;hl=en_US&amp;rel=0" TargetMode="External"/><Relationship Id="rId1" Type="http://schemas.openxmlformats.org/officeDocument/2006/relationships/video" Target="http://www.youtube.com/v/DL2bgMqIqOc?hl=en_US&amp;version=3&amp;rel=0" TargetMode="Externa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ideo" Target="http://www.youtube.com/v/N-Y6Dlj6nWA?version=3&amp;hl=en_US&amp;rel=0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http://www.youtube.com/v/CyIF7eX6qmo?version=3&amp;hl=en_US&amp;rel=0" TargetMode="External"/><Relationship Id="rId1" Type="http://schemas.openxmlformats.org/officeDocument/2006/relationships/video" Target="http://www.youtube.com/v/cAUSKxWMIh0?version=3&amp;hl=en_US&amp;rel=0" TargetMode="Externa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yMxY4c5SeIs?hl=en_US&amp;version=3&amp;rel=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video" Target="http://www.youtube.com/v/-jNNvjJkLoc?version=3&amp;hl=en_US&amp;rel=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video" Target="http://www.youtube.com/v/4QIgW639Oog?version=3&amp;hl=en_US&amp;rel=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video" Target="http://www.youtube.com/v/MSXRXuTM-64?hl=en_US&amp;version=3&amp;rel=0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evolution.berkeley.edu/evolibrary/article/_0_0/constraint_0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Arthropods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 puny humans only think you are in charge!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8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Arthropod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“Brain” is 2-3 ganglia with specific functions.</a:t>
            </a:r>
          </a:p>
          <a:p>
            <a:r>
              <a:rPr lang="en-US" dirty="0" err="1"/>
              <a:t>Ganglionated</a:t>
            </a:r>
            <a:r>
              <a:rPr lang="en-US" dirty="0"/>
              <a:t> ventral nerve cord.</a:t>
            </a:r>
          </a:p>
          <a:p>
            <a:r>
              <a:rPr lang="en-US" dirty="0"/>
              <a:t>Sense organs (</a:t>
            </a:r>
            <a:r>
              <a:rPr lang="en-US" dirty="0" err="1">
                <a:solidFill>
                  <a:schemeClr val="accent2"/>
                </a:solidFill>
              </a:rPr>
              <a:t>sensilla</a:t>
            </a:r>
            <a:r>
              <a:rPr lang="en-US" dirty="0"/>
              <a:t>) protrude out of cuticle.</a:t>
            </a:r>
          </a:p>
          <a:p>
            <a:r>
              <a:rPr lang="en-US" dirty="0"/>
              <a:t>Can be slit in cuticle.</a:t>
            </a:r>
          </a:p>
          <a:p>
            <a:r>
              <a:rPr lang="en-US" dirty="0"/>
              <a:t>Membranous drums.</a:t>
            </a:r>
          </a:p>
          <a:p>
            <a:r>
              <a:rPr lang="en-US" dirty="0"/>
              <a:t>Chemoreceptors with thin cuticle.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4373604" cy="2667000"/>
          </a:xfrm>
        </p:spPr>
      </p:pic>
      <p:pic>
        <p:nvPicPr>
          <p:cNvPr id="2050" name="Picture 2" descr="C:\Users\tcurry\Desktop\SBU\Images\Arthropods\hopper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177" y="4343400"/>
            <a:ext cx="344994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Arthropod Circulation</a:t>
            </a:r>
            <a:endParaRPr lang="en-US" dirty="0"/>
          </a:p>
        </p:txBody>
      </p:sp>
      <p:pic>
        <p:nvPicPr>
          <p:cNvPr id="5" name="DL2bgMqIqOc?hl=en_US&amp;version=3&amp;rel=0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0" y="2362200"/>
            <a:ext cx="4470400" cy="3352800"/>
          </a:xfrm>
          <a:prstGeom prst="rect">
            <a:avLst/>
          </a:prstGeom>
        </p:spPr>
      </p:pic>
      <p:pic>
        <p:nvPicPr>
          <p:cNvPr id="6" name="MJCnZ0pB3q4?version=3&amp;hl=en_US&amp;rel=0"/>
          <p:cNvPicPr>
            <a:picLocks noGrp="1" noRot="1" noChangeAspect="1"/>
          </p:cNvPicPr>
          <p:nvPr>
            <p:ph sz="half" idx="2"/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4673600" y="2362200"/>
            <a:ext cx="4470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6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Circulation Cont.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76400"/>
            <a:ext cx="3471863" cy="178780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Open circulatory system</a:t>
            </a:r>
          </a:p>
          <a:p>
            <a:r>
              <a:rPr lang="en-US" dirty="0" smtClean="0"/>
              <a:t>Heart contains </a:t>
            </a:r>
            <a:r>
              <a:rPr lang="en-US" b="1" dirty="0" err="1" smtClean="0"/>
              <a:t>ostia</a:t>
            </a:r>
            <a:endParaRPr lang="en-US" b="1" dirty="0" smtClean="0"/>
          </a:p>
          <a:p>
            <a:r>
              <a:rPr lang="en-US" dirty="0" smtClean="0"/>
              <a:t>Blood= “</a:t>
            </a:r>
            <a:r>
              <a:rPr lang="en-US" dirty="0" err="1" smtClean="0"/>
              <a:t>Hemolymph</a:t>
            </a:r>
            <a:r>
              <a:rPr lang="en-US" dirty="0" smtClean="0"/>
              <a:t>”, contains white blood cells, oxygen binding pigments and some </a:t>
            </a:r>
            <a:r>
              <a:rPr lang="en-US" smtClean="0"/>
              <a:t>clotting factors</a:t>
            </a:r>
            <a:endParaRPr lang="en-US" dirty="0"/>
          </a:p>
        </p:txBody>
      </p:sp>
      <p:pic>
        <p:nvPicPr>
          <p:cNvPr id="3074" name="Picture 2" descr="C:\Users\tcurry\Desktop\SBU\Images\Arthropods\topopen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39878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161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Arthropod Respiration</a:t>
            </a:r>
          </a:p>
        </p:txBody>
      </p:sp>
      <p:sp>
        <p:nvSpPr>
          <p:cNvPr id="33797" name="Text Box 9"/>
          <p:cNvSpPr txBox="1">
            <a:spLocks noChangeArrowheads="1"/>
          </p:cNvSpPr>
          <p:nvPr/>
        </p:nvSpPr>
        <p:spPr bwMode="auto">
          <a:xfrm>
            <a:off x="822325" y="1736725"/>
            <a:ext cx="5186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US"/>
              <a:t>Respiratory structures depend on habitat.</a:t>
            </a:r>
          </a:p>
        </p:txBody>
      </p:sp>
      <p:sp>
        <p:nvSpPr>
          <p:cNvPr id="33798" name="Text Box 10"/>
          <p:cNvSpPr txBox="1">
            <a:spLocks noChangeArrowheads="1"/>
          </p:cNvSpPr>
          <p:nvPr/>
        </p:nvSpPr>
        <p:spPr bwMode="auto">
          <a:xfrm>
            <a:off x="5638800" y="3200400"/>
            <a:ext cx="322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US"/>
              <a:t>Gills in aquatic animals. </a:t>
            </a:r>
          </a:p>
        </p:txBody>
      </p:sp>
      <p:pic>
        <p:nvPicPr>
          <p:cNvPr id="3379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00200"/>
            <a:ext cx="20447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5077" name="Group 21"/>
          <p:cNvGrpSpPr>
            <a:grpSpLocks/>
          </p:cNvGrpSpPr>
          <p:nvPr/>
        </p:nvGrpSpPr>
        <p:grpSpPr bwMode="auto">
          <a:xfrm>
            <a:off x="61255" y="2362200"/>
            <a:ext cx="3352800" cy="3111500"/>
            <a:chOff x="480" y="1440"/>
            <a:chExt cx="2112" cy="1960"/>
          </a:xfrm>
        </p:grpSpPr>
        <p:grpSp>
          <p:nvGrpSpPr>
            <p:cNvPr id="33807" name="Group 14"/>
            <p:cNvGrpSpPr>
              <a:grpSpLocks/>
            </p:cNvGrpSpPr>
            <p:nvPr/>
          </p:nvGrpSpPr>
          <p:grpSpPr bwMode="auto">
            <a:xfrm>
              <a:off x="480" y="1440"/>
              <a:ext cx="1056" cy="1960"/>
              <a:chOff x="480" y="1680"/>
              <a:chExt cx="1056" cy="1960"/>
            </a:xfrm>
          </p:grpSpPr>
          <p:pic>
            <p:nvPicPr>
              <p:cNvPr id="33809" name="Picture 1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" y="1680"/>
                <a:ext cx="992" cy="19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3810" name="Rectangle 13"/>
              <p:cNvSpPr>
                <a:spLocks noChangeArrowheads="1"/>
              </p:cNvSpPr>
              <p:nvPr/>
            </p:nvSpPr>
            <p:spPr bwMode="auto">
              <a:xfrm>
                <a:off x="1392" y="206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808" name="Text Box 15"/>
            <p:cNvSpPr txBox="1">
              <a:spLocks noChangeArrowheads="1"/>
            </p:cNvSpPr>
            <p:nvPr/>
          </p:nvSpPr>
          <p:spPr bwMode="auto">
            <a:xfrm>
              <a:off x="1440" y="1940"/>
              <a:ext cx="1152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9pPr>
            </a:lstStyle>
            <a:p>
              <a:r>
                <a:rPr lang="en-US"/>
                <a:t>Trachea in terrestrial insects.</a:t>
              </a:r>
            </a:p>
          </p:txBody>
        </p:sp>
      </p:grpSp>
      <p:grpSp>
        <p:nvGrpSpPr>
          <p:cNvPr id="45080" name="Group 24"/>
          <p:cNvGrpSpPr>
            <a:grpSpLocks/>
          </p:cNvGrpSpPr>
          <p:nvPr/>
        </p:nvGrpSpPr>
        <p:grpSpPr bwMode="auto">
          <a:xfrm>
            <a:off x="2438400" y="4051301"/>
            <a:ext cx="6705600" cy="2719388"/>
            <a:chOff x="1536" y="2552"/>
            <a:chExt cx="4224" cy="1713"/>
          </a:xfrm>
        </p:grpSpPr>
        <p:pic>
          <p:nvPicPr>
            <p:cNvPr id="33803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905"/>
              <a:ext cx="1800" cy="1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804" name="Text Box 17"/>
            <p:cNvSpPr txBox="1">
              <a:spLocks noChangeArrowheads="1"/>
            </p:cNvSpPr>
            <p:nvPr/>
          </p:nvSpPr>
          <p:spPr bwMode="auto">
            <a:xfrm>
              <a:off x="3936" y="3648"/>
              <a:ext cx="17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9pPr>
            </a:lstStyle>
            <a:p>
              <a:r>
                <a:rPr lang="en-US"/>
                <a:t>Arachnid book lung.</a:t>
              </a:r>
            </a:p>
          </p:txBody>
        </p:sp>
        <p:pic>
          <p:nvPicPr>
            <p:cNvPr id="33805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2" y="2552"/>
              <a:ext cx="2368" cy="10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806" name="Text Box 23"/>
            <p:cNvSpPr txBox="1">
              <a:spLocks noChangeArrowheads="1"/>
            </p:cNvSpPr>
            <p:nvPr/>
          </p:nvSpPr>
          <p:spPr bwMode="auto">
            <a:xfrm>
              <a:off x="4166" y="3974"/>
              <a:ext cx="116" cy="29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5809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Feeding and Digestion</a:t>
            </a:r>
          </a:p>
        </p:txBody>
      </p:sp>
      <p:pic>
        <p:nvPicPr>
          <p:cNvPr id="29699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66800"/>
            <a:ext cx="39497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Text Box 17"/>
          <p:cNvSpPr txBox="1">
            <a:spLocks noChangeArrowheads="1"/>
          </p:cNvSpPr>
          <p:nvPr/>
        </p:nvSpPr>
        <p:spPr bwMode="auto">
          <a:xfrm>
            <a:off x="593725" y="1203325"/>
            <a:ext cx="435927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/>
              </a:defRPr>
            </a:lvl9pPr>
          </a:lstStyle>
          <a:p>
            <a:r>
              <a:rPr lang="en-US" dirty="0"/>
              <a:t>Complete gut with regional specialization.</a:t>
            </a:r>
          </a:p>
          <a:p>
            <a:r>
              <a:rPr lang="en-US" dirty="0"/>
              <a:t>Foregut - food intake, transport, storage, mechanical digestion (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jaws, pharynx, gizzard</a:t>
            </a:r>
            <a:r>
              <a:rPr lang="en-US" dirty="0"/>
              <a:t>).</a:t>
            </a:r>
          </a:p>
          <a:p>
            <a:r>
              <a:rPr lang="en-US" dirty="0" err="1"/>
              <a:t>Midgut</a:t>
            </a:r>
            <a:r>
              <a:rPr lang="en-US" dirty="0"/>
              <a:t> - extracellular digestion, nutrient uptake 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cecae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, digestive gland,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hepatopancreas</a:t>
            </a:r>
            <a:r>
              <a:rPr lang="en-US" dirty="0"/>
              <a:t>).</a:t>
            </a:r>
          </a:p>
          <a:p>
            <a:r>
              <a:rPr lang="en-US" dirty="0"/>
              <a:t>Hindgut - excretion of undigested material, water reabsorption.</a:t>
            </a:r>
          </a:p>
        </p:txBody>
      </p:sp>
    </p:spTree>
    <p:extLst>
      <p:ext uri="{BB962C8B-B14F-4D97-AF65-F5344CB8AC3E}">
        <p14:creationId xmlns:p14="http://schemas.microsoft.com/office/powerpoint/2010/main" val="2327119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Arthropod Phylogeny and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Most diverse and populous of all phyla</a:t>
            </a:r>
          </a:p>
          <a:p>
            <a:r>
              <a:rPr lang="en-US" dirty="0" smtClean="0"/>
              <a:t>Oldest land animal phyla</a:t>
            </a:r>
          </a:p>
          <a:p>
            <a:r>
              <a:rPr lang="en-US" dirty="0" smtClean="0"/>
              <a:t>Over 1,000,000 named species</a:t>
            </a:r>
          </a:p>
          <a:p>
            <a:r>
              <a:rPr lang="en-US" dirty="0" smtClean="0"/>
              <a:t>Estimated &gt;10,000,000 extant species</a:t>
            </a:r>
          </a:p>
          <a:p>
            <a:r>
              <a:rPr lang="en-US" dirty="0" smtClean="0"/>
              <a:t>95% fall into three major classes: </a:t>
            </a:r>
            <a:r>
              <a:rPr lang="en-US" dirty="0" err="1" smtClean="0"/>
              <a:t>Arachnida</a:t>
            </a:r>
            <a:r>
              <a:rPr lang="en-US" dirty="0" smtClean="0"/>
              <a:t>, </a:t>
            </a:r>
            <a:r>
              <a:rPr lang="en-US" dirty="0" err="1" smtClean="0"/>
              <a:t>Insecta</a:t>
            </a:r>
            <a:r>
              <a:rPr lang="en-US" dirty="0" smtClean="0"/>
              <a:t>, and Malacostraca (formerly </a:t>
            </a:r>
            <a:r>
              <a:rPr lang="en-US" dirty="0" err="1" smtClean="0"/>
              <a:t>Crustacea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curry\Desktop\SBU\Images\Arthropods\coral_crab_hardco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2000"/>
            <a:ext cx="3209925" cy="221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curry\Desktop\SBU\Images\Arthropods\wandering_threat.img_assist_custom-600x4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475" y="304800"/>
            <a:ext cx="2676525" cy="201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edorbit.com/media/uploads/2004/10/40_03aa91083d476b07bcc9228e134d6c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82297"/>
            <a:ext cx="2761736" cy="169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807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sz="1500" b="1">
                <a:latin typeface="Arial" charset="0"/>
              </a:rPr>
              <a:t>Phylogenetic scheme of the major arthropod groups and modes of head segmentation.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" y="5943504"/>
            <a:ext cx="9106560" cy="94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80" y="781164"/>
            <a:ext cx="4609440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269440" y="5972308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r>
              <a:rPr lang="en-GB" sz="1100" b="1">
                <a:latin typeface="Arial" charset="0"/>
              </a:rPr>
              <a:t>Damen W G M et al. PNAS 1998;95:10665-10670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0"/>
                <a:cs typeface="msgothic" charset="0"/>
              </a:defRPr>
            </a:lvl9pPr>
          </a:lstStyle>
          <a:p>
            <a:r>
              <a:rPr lang="en-GB" sz="900">
                <a:latin typeface="Arial" charset="0"/>
              </a:rPr>
              <a:t>©1998 by National Academy of Sciences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440" y="5718142"/>
            <a:ext cx="4065720" cy="106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53478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</a:t>
            </a:r>
            <a:r>
              <a:rPr lang="en-US" dirty="0" err="1" smtClean="0"/>
              <a:t>Arachnida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819651"/>
          </a:xfrm>
        </p:spPr>
        <p:txBody>
          <a:bodyPr/>
          <a:lstStyle/>
          <a:p>
            <a:r>
              <a:rPr lang="en-US" dirty="0" smtClean="0"/>
              <a:t>Body regions combined into groups (</a:t>
            </a:r>
            <a:r>
              <a:rPr lang="en-US" b="1" dirty="0" err="1" smtClean="0"/>
              <a:t>tagmata</a:t>
            </a:r>
            <a:r>
              <a:rPr lang="en-US" b="1" dirty="0" smtClean="0"/>
              <a:t>): </a:t>
            </a:r>
            <a:r>
              <a:rPr lang="en-US" dirty="0" smtClean="0"/>
              <a:t>abdomen and cephalothorax</a:t>
            </a:r>
          </a:p>
          <a:p>
            <a:r>
              <a:rPr lang="en-US" dirty="0" smtClean="0"/>
              <a:t>Limb arrangement: Chelicerae, </a:t>
            </a:r>
            <a:r>
              <a:rPr lang="en-US" dirty="0" err="1" smtClean="0"/>
              <a:t>pedipalps</a:t>
            </a:r>
            <a:r>
              <a:rPr lang="en-US" dirty="0" smtClean="0"/>
              <a:t>, 4 pairs of walking legs</a:t>
            </a:r>
          </a:p>
          <a:p>
            <a:r>
              <a:rPr lang="en-US" dirty="0" smtClean="0"/>
              <a:t>No antennae or mandibles</a:t>
            </a:r>
          </a:p>
          <a:p>
            <a:r>
              <a:rPr lang="en-US" dirty="0" smtClean="0"/>
              <a:t>Poison glands </a:t>
            </a:r>
          </a:p>
          <a:p>
            <a:r>
              <a:rPr lang="en-US" dirty="0" smtClean="0"/>
              <a:t>Externally liquefy food and suck it up </a:t>
            </a:r>
          </a:p>
          <a:p>
            <a:r>
              <a:rPr lang="en-US" dirty="0" smtClean="0"/>
              <a:t>Most adapted for land of Arthropods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siera104.com/images/bio/arthro/spi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068" y="1752600"/>
            <a:ext cx="4686931" cy="234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curry\Desktop\SBU\Images\Arthropods\arachnid_body_sec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104" y="4419600"/>
            <a:ext cx="3398995" cy="241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637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N-Y6Dlj6nWA?version=3&amp;hl=en_US&amp;rel=0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31" y="2133600"/>
            <a:ext cx="4572000" cy="3429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Set of 6-8 simple eyes</a:t>
            </a:r>
          </a:p>
          <a:p>
            <a:r>
              <a:rPr lang="en-US" dirty="0" smtClean="0"/>
              <a:t>Sensory setae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61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and Life Cycle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tcurry\Desktop\SBU\Images\Arthropods\tick life cyc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56509"/>
            <a:ext cx="42672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023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11" descr="059_16arma12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29718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 descr="023_16crayfish153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85"/>
          <a:stretch>
            <a:fillRect/>
          </a:stretch>
        </p:blipFill>
        <p:spPr bwMode="auto">
          <a:xfrm>
            <a:off x="3733800" y="49790"/>
            <a:ext cx="327660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p:\bruscaircd\photos\ch17\162_17buckeye48.jpg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11965"/>
            <a:ext cx="2895600" cy="217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 descr="023_18scolo15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11965"/>
            <a:ext cx="2028825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p:\bruscaircd\photos\ch17\008_17dragon18.jpg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3352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 descr="p:\bruscaircd\photos\ch19\033_19apache020.jpg"/>
          <p:cNvPicPr preferRelativeResize="0"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9"/>
          <a:stretch>
            <a:fillRect/>
          </a:stretch>
        </p:blipFill>
        <p:spPr bwMode="auto">
          <a:xfrm>
            <a:off x="6400800" y="4469729"/>
            <a:ext cx="2514600" cy="216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comoxvalleynaturalist.bc.ca/assets/images/marine/common_acorn_barnacl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882" y="5029200"/>
            <a:ext cx="2220191" cy="171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87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Orders of Arachnids: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 err="1" smtClean="0"/>
              <a:t>Araneae</a:t>
            </a:r>
            <a:r>
              <a:rPr lang="en-US" i="1" dirty="0" smtClean="0"/>
              <a:t>: Spiders</a:t>
            </a:r>
          </a:p>
          <a:p>
            <a:r>
              <a:rPr lang="en-US" i="1" dirty="0" err="1" smtClean="0"/>
              <a:t>Scorpionida</a:t>
            </a:r>
            <a:r>
              <a:rPr lang="en-US" i="1" dirty="0" smtClean="0"/>
              <a:t>: Scorpions</a:t>
            </a:r>
          </a:p>
          <a:p>
            <a:r>
              <a:rPr lang="en-US" i="1" dirty="0" err="1" smtClean="0"/>
              <a:t>Opiliones</a:t>
            </a:r>
            <a:r>
              <a:rPr lang="en-US" i="1" dirty="0" smtClean="0"/>
              <a:t>: Harvestmen</a:t>
            </a:r>
          </a:p>
          <a:p>
            <a:r>
              <a:rPr lang="en-US" i="1" dirty="0" err="1" smtClean="0"/>
              <a:t>Acari</a:t>
            </a:r>
            <a:r>
              <a:rPr lang="en-US" i="1" dirty="0" smtClean="0"/>
              <a:t>: Ticks and Mites</a:t>
            </a:r>
          </a:p>
          <a:p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oceansideconservationtrust.org/userfiles/images/OCT%20Images/DeerTickFinge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19" y="5029200"/>
            <a:ext cx="2356757" cy="1649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curry\Desktop\SBU\Images\Arthropods\scorp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287" y="2362200"/>
            <a:ext cx="2271713" cy="198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curry\Desktop\SBU\Images\Arthropods\black wido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121" y="1524000"/>
            <a:ext cx="2378354" cy="190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curry\Desktop\SBU\Images\Arthropods\Harvestmen_Close_Mac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948" y="3733800"/>
            <a:ext cx="2322445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848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</a:t>
            </a:r>
            <a:r>
              <a:rPr lang="en-US" dirty="0" err="1" smtClean="0"/>
              <a:t>Insecta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More species of insects than all other classes of animals combined</a:t>
            </a:r>
          </a:p>
          <a:p>
            <a:r>
              <a:rPr lang="en-US" dirty="0" smtClean="0"/>
              <a:t>Three pairs of walking legs</a:t>
            </a:r>
          </a:p>
          <a:p>
            <a:r>
              <a:rPr lang="en-US" dirty="0" smtClean="0"/>
              <a:t>Two pairs of wings</a:t>
            </a:r>
          </a:p>
          <a:p>
            <a:r>
              <a:rPr lang="en-US" dirty="0" smtClean="0"/>
              <a:t>Three </a:t>
            </a:r>
            <a:r>
              <a:rPr lang="en-US" dirty="0" err="1" smtClean="0"/>
              <a:t>tagmata</a:t>
            </a:r>
            <a:r>
              <a:rPr lang="en-US" dirty="0" smtClean="0"/>
              <a:t>: head, thorax and abdomen</a:t>
            </a:r>
          </a:p>
          <a:p>
            <a:r>
              <a:rPr lang="en-US" dirty="0" smtClean="0"/>
              <a:t>Large paired compound eyes</a:t>
            </a:r>
          </a:p>
          <a:p>
            <a:r>
              <a:rPr lang="en-US" dirty="0" smtClean="0"/>
              <a:t>Three </a:t>
            </a:r>
            <a:r>
              <a:rPr lang="en-US" dirty="0" err="1" smtClean="0"/>
              <a:t>ocelli</a:t>
            </a:r>
            <a:r>
              <a:rPr lang="en-US" dirty="0" smtClean="0"/>
              <a:t>: light sensing pits</a:t>
            </a:r>
          </a:p>
          <a:p>
            <a:r>
              <a:rPr lang="en-US" dirty="0" smtClean="0"/>
              <a:t>Gas exchange through </a:t>
            </a:r>
            <a:r>
              <a:rPr lang="en-US" b="1" dirty="0" err="1" smtClean="0"/>
              <a:t>spiracels</a:t>
            </a:r>
            <a:r>
              <a:rPr lang="en-US" dirty="0" smtClean="0"/>
              <a:t> connected to </a:t>
            </a:r>
            <a:r>
              <a:rPr lang="en-US" b="1" dirty="0" smtClean="0"/>
              <a:t>tracheae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5122" name="Picture 2" descr="http://www.animalcorner.co.uk/insects/grasshoppers/graphics/grassanatl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90800"/>
            <a:ext cx="456786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995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Insect Development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Holometabolous</a:t>
            </a:r>
            <a:r>
              <a:rPr lang="en-US" dirty="0" smtClean="0"/>
              <a:t> </a:t>
            </a:r>
            <a:r>
              <a:rPr lang="en-US" dirty="0" err="1" smtClean="0"/>
              <a:t>Metamprphosis</a:t>
            </a:r>
            <a:endParaRPr lang="en-US" dirty="0"/>
          </a:p>
        </p:txBody>
      </p:sp>
      <p:pic>
        <p:nvPicPr>
          <p:cNvPr id="9" name="cAUSKxWMIh0?version=3&amp;hl=en_US&amp;rel=0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" y="2743200"/>
            <a:ext cx="4368800" cy="32766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Hemimetabolous</a:t>
            </a:r>
            <a:r>
              <a:rPr lang="en-US" dirty="0" smtClean="0"/>
              <a:t> Metamorphosis</a:t>
            </a:r>
            <a:endParaRPr lang="en-US" dirty="0"/>
          </a:p>
        </p:txBody>
      </p:sp>
      <p:pic>
        <p:nvPicPr>
          <p:cNvPr id="10" name="CyIF7eX6qmo?version=3&amp;hl=en_US&amp;rel=0"/>
          <p:cNvPicPr>
            <a:picLocks noGrp="1" noRot="1" noChangeAspect="1"/>
          </p:cNvPicPr>
          <p:nvPr>
            <p:ph sz="quarter" idx="4"/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4572000" y="2743200"/>
            <a:ext cx="4368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Diversity: Too big to count!!!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27 Major Orders!</a:t>
            </a:r>
          </a:p>
          <a:p>
            <a:r>
              <a:rPr lang="en-US" i="1" dirty="0" smtClean="0"/>
              <a:t>Order </a:t>
            </a:r>
            <a:r>
              <a:rPr lang="en-US" i="1" dirty="0" err="1" smtClean="0"/>
              <a:t>Orthopetra</a:t>
            </a:r>
            <a:r>
              <a:rPr lang="en-US" i="1" dirty="0" smtClean="0"/>
              <a:t>: </a:t>
            </a:r>
            <a:r>
              <a:rPr lang="en-US" dirty="0" smtClean="0"/>
              <a:t>grasshoppers, crickets and cockroaches</a:t>
            </a:r>
          </a:p>
          <a:p>
            <a:r>
              <a:rPr lang="en-US" i="1" dirty="0" smtClean="0"/>
              <a:t>Order </a:t>
            </a:r>
            <a:r>
              <a:rPr lang="en-US" i="1" dirty="0" err="1" smtClean="0"/>
              <a:t>Lepiodoptera</a:t>
            </a:r>
            <a:r>
              <a:rPr lang="en-US" i="1" dirty="0" smtClean="0"/>
              <a:t>: </a:t>
            </a:r>
            <a:r>
              <a:rPr lang="en-US" dirty="0" smtClean="0"/>
              <a:t>Moths and butterflies</a:t>
            </a:r>
          </a:p>
          <a:p>
            <a:r>
              <a:rPr lang="en-US" i="1" dirty="0" smtClean="0"/>
              <a:t>Order </a:t>
            </a:r>
            <a:r>
              <a:rPr lang="en-US" i="1" dirty="0" err="1" smtClean="0"/>
              <a:t>Diptera</a:t>
            </a:r>
            <a:r>
              <a:rPr lang="en-US" dirty="0" smtClean="0"/>
              <a:t>: true flies</a:t>
            </a:r>
          </a:p>
          <a:p>
            <a:r>
              <a:rPr lang="en-US" i="1" dirty="0" smtClean="0"/>
              <a:t>Order Hymenoptera</a:t>
            </a:r>
            <a:r>
              <a:rPr lang="en-US" dirty="0" smtClean="0"/>
              <a:t>: Ants bees and wasps</a:t>
            </a:r>
          </a:p>
          <a:p>
            <a:endParaRPr lang="en-US" i="1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jrscience.wcp.muohio.edu/earthsystemsprojects/biogeography/knowndiv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040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Malacostraca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Two pairs of antennae</a:t>
            </a:r>
          </a:p>
          <a:p>
            <a:r>
              <a:rPr lang="en-US" dirty="0" smtClean="0"/>
              <a:t>Paired mandibles with maxillae</a:t>
            </a:r>
          </a:p>
          <a:p>
            <a:r>
              <a:rPr lang="en-US" dirty="0" smtClean="0"/>
              <a:t>Most segments bear appendages</a:t>
            </a:r>
          </a:p>
          <a:p>
            <a:r>
              <a:rPr lang="en-US" dirty="0" smtClean="0"/>
              <a:t>Fused </a:t>
            </a:r>
            <a:r>
              <a:rPr lang="en-US" b="1" dirty="0" smtClean="0"/>
              <a:t>rostrum</a:t>
            </a:r>
            <a:r>
              <a:rPr lang="en-US" dirty="0" smtClean="0"/>
              <a:t> at the cranial end</a:t>
            </a:r>
          </a:p>
          <a:p>
            <a:r>
              <a:rPr lang="en-US" dirty="0" smtClean="0"/>
              <a:t>Tail=</a:t>
            </a:r>
            <a:r>
              <a:rPr lang="en-US" b="1" dirty="0" err="1" smtClean="0"/>
              <a:t>telson</a:t>
            </a:r>
            <a:r>
              <a:rPr lang="en-US" b="1" dirty="0" smtClean="0"/>
              <a:t> and </a:t>
            </a:r>
            <a:r>
              <a:rPr lang="en-US" b="1" dirty="0" err="1" smtClean="0"/>
              <a:t>uropods</a:t>
            </a:r>
            <a:endParaRPr lang="en-US" dirty="0" smtClean="0"/>
          </a:p>
          <a:p>
            <a:r>
              <a:rPr lang="en-US" dirty="0" smtClean="0"/>
              <a:t>Head and thoracic regions fused into </a:t>
            </a:r>
            <a:r>
              <a:rPr lang="en-US" b="1" dirty="0" smtClean="0"/>
              <a:t>carapace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 descr="http://thehaul.files.wordpress.com/2009/06/lobsteranatomy.jpg?w=300&amp;h=1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14600"/>
            <a:ext cx="462987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497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and Lifecycle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Fertilized egg hatches into </a:t>
            </a:r>
            <a:r>
              <a:rPr lang="en-US" b="1" dirty="0" err="1" smtClean="0"/>
              <a:t>nauplius</a:t>
            </a:r>
            <a:r>
              <a:rPr lang="en-US" b="1" dirty="0" smtClean="0"/>
              <a:t> </a:t>
            </a:r>
            <a:r>
              <a:rPr lang="en-US" dirty="0" smtClean="0"/>
              <a:t>larva</a:t>
            </a:r>
          </a:p>
          <a:p>
            <a:r>
              <a:rPr lang="en-US" dirty="0" smtClean="0"/>
              <a:t>Series of molts leads to development into an adult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www.biocyclopedia.com/index/general_zoology/images/images10/fig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1200"/>
            <a:ext cx="405941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361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Malacostracan</a:t>
            </a:r>
            <a:r>
              <a:rPr lang="en-US" dirty="0" smtClean="0"/>
              <a:t> Diversity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 smtClean="0"/>
              <a:t>Order Isopoda: </a:t>
            </a:r>
            <a:r>
              <a:rPr lang="en-US" dirty="0" smtClean="0"/>
              <a:t>sow bugs and pill bugs</a:t>
            </a:r>
          </a:p>
          <a:p>
            <a:r>
              <a:rPr lang="en-US" i="1" dirty="0" smtClean="0"/>
              <a:t>Order </a:t>
            </a:r>
            <a:r>
              <a:rPr lang="en-US" i="1" dirty="0" err="1" smtClean="0"/>
              <a:t>Euphausiacea</a:t>
            </a:r>
            <a:r>
              <a:rPr lang="en-US" i="1" dirty="0" smtClean="0"/>
              <a:t>: </a:t>
            </a:r>
            <a:r>
              <a:rPr lang="en-US" dirty="0" smtClean="0"/>
              <a:t>krill</a:t>
            </a:r>
          </a:p>
          <a:p>
            <a:r>
              <a:rPr lang="en-US" i="1" dirty="0" smtClean="0"/>
              <a:t>Order </a:t>
            </a:r>
            <a:r>
              <a:rPr lang="en-US" i="1" dirty="0" err="1" smtClean="0"/>
              <a:t>Decapoda</a:t>
            </a:r>
            <a:r>
              <a:rPr lang="en-US" i="1" dirty="0" smtClean="0"/>
              <a:t>: </a:t>
            </a:r>
            <a:r>
              <a:rPr lang="en-US" dirty="0" smtClean="0"/>
              <a:t>shrimp, crabs and lobsters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www.ecoscope.com/krill/krill6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1787298" cy="138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tcurry\Desktop\SBU\Images\Arthropods\krill b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9207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https://encrypted-tbn0.gstatic.com/images?q=tbn:ANd9GcQXupJXuT0KOTwEAC-CNZWg_OI4AGgfhU0KO_0kmk5PFkKrxcx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835" y="4267200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tcurry\Desktop\SBU\Images\Arthropods\shrim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tcurry\Desktop\SBU\Images\Arthropods\spiny lobst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2" y="488550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539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yMxY4c5SeIs?hl=en_US&amp;version=3&amp;rel=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088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0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an Arthropod?	</a:t>
            </a:r>
            <a:endParaRPr lang="en-US" dirty="0"/>
          </a:p>
        </p:txBody>
      </p:sp>
      <p:pic>
        <p:nvPicPr>
          <p:cNvPr id="8" name="-jNNvjJkLoc?version=3&amp;hl=en_US&amp;rel=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38600" y="1828800"/>
            <a:ext cx="4876800" cy="36576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Triploblastic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Bilaterally symmetrical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Segmented body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err="1" smtClean="0"/>
              <a:t>Chitinous</a:t>
            </a:r>
            <a:r>
              <a:rPr lang="en-US" dirty="0" smtClean="0"/>
              <a:t> exoskeleton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Jointed appendages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Specialization of appendages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Coelom acts as open circulatory system (</a:t>
            </a:r>
            <a:r>
              <a:rPr lang="en-US" dirty="0" err="1" smtClean="0"/>
              <a:t>hemocoel</a:t>
            </a:r>
            <a:r>
              <a:rPr lang="en-US" dirty="0" smtClean="0"/>
              <a:t>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Growth through molting</a:t>
            </a:r>
          </a:p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86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Exoskeleton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knight/lobster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2400"/>
            <a:ext cx="2636520" cy="202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2" y="2819400"/>
            <a:ext cx="4487111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3225058"/>
            <a:ext cx="4421391" cy="248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45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Hardened Exoskeleton presents problems for growth</a:t>
            </a:r>
          </a:p>
          <a:p>
            <a:r>
              <a:rPr lang="en-US" b="1" dirty="0" err="1" smtClean="0"/>
              <a:t>Ecdysis</a:t>
            </a:r>
            <a:r>
              <a:rPr lang="en-US" b="1" dirty="0" smtClean="0"/>
              <a:t>: </a:t>
            </a:r>
            <a:r>
              <a:rPr lang="en-US" dirty="0" smtClean="0"/>
              <a:t>removal of the exoskeleton (molting)</a:t>
            </a:r>
          </a:p>
          <a:p>
            <a:endParaRPr lang="en-US" dirty="0" smtClean="0"/>
          </a:p>
          <a:p>
            <a:endParaRPr lang="en-US" b="1" dirty="0"/>
          </a:p>
        </p:txBody>
      </p:sp>
      <p:pic>
        <p:nvPicPr>
          <p:cNvPr id="5" name="4QIgW639Oog?version=3&amp;hl=en_US&amp;rel=0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495800" y="2438400"/>
            <a:ext cx="43688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5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Jointed Appendages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9" y="2362200"/>
            <a:ext cx="4572000" cy="3429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090" y="2362200"/>
            <a:ext cx="4357430" cy="3352800"/>
          </a:xfrm>
        </p:spPr>
      </p:pic>
    </p:spTree>
    <p:extLst>
      <p:ext uri="{BB962C8B-B14F-4D97-AF65-F5344CB8AC3E}">
        <p14:creationId xmlns:p14="http://schemas.microsoft.com/office/powerpoint/2010/main" val="27585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Arthropod Muscles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curry\Desktop\SBU\Images\Arthropods\F1.medi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406" y="1752600"/>
            <a:ext cx="47625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curry\Desktop\SBU\Images\Muscles\Muscle Typ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4298950" cy="343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173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Appendage </a:t>
            </a:r>
            <a:r>
              <a:rPr lang="en-US" dirty="0" err="1" smtClean="0"/>
              <a:t>Adaptablity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claudiasseafood.com/images/lobster_anatomy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" y="2514600"/>
            <a:ext cx="451687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nchantedlearning.com/mgifs/Millipede_bw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86223"/>
            <a:ext cx="4419600" cy="225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147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to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hlinkClick r:id="rId4"/>
              </a:rPr>
              <a:t>The Physics of Growth</a:t>
            </a:r>
            <a:endParaRPr lang="en-US" dirty="0"/>
          </a:p>
        </p:txBody>
      </p:sp>
      <p:pic>
        <p:nvPicPr>
          <p:cNvPr id="5" name="MSXRXuTM-64?hl=en_US&amp;version=3&amp;rel=0"/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575464" y="190500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761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TC102455596[[fn=Spring]]</Template>
  <TotalTime>681</TotalTime>
  <Words>648</Words>
  <Application>Microsoft Office PowerPoint</Application>
  <PresentationFormat>On-screen Show (4:3)</PresentationFormat>
  <Paragraphs>106</Paragraphs>
  <Slides>27</Slides>
  <Notes>6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Spring</vt:lpstr>
      <vt:lpstr>The Arthropods</vt:lpstr>
      <vt:lpstr>The Basics</vt:lpstr>
      <vt:lpstr>What makes an Arthropod? </vt:lpstr>
      <vt:lpstr>The Exoskeleton</vt:lpstr>
      <vt:lpstr>Molting</vt:lpstr>
      <vt:lpstr>Jointed Appendages</vt:lpstr>
      <vt:lpstr>Arthropod Muscles</vt:lpstr>
      <vt:lpstr>Appendage Adaptablity </vt:lpstr>
      <vt:lpstr>Limits to Size</vt:lpstr>
      <vt:lpstr>Arthropod Nervous System</vt:lpstr>
      <vt:lpstr>Arthropod Circulation</vt:lpstr>
      <vt:lpstr>Circulation Cont.</vt:lpstr>
      <vt:lpstr>Arthropod Respiration</vt:lpstr>
      <vt:lpstr>Feeding and Digestion</vt:lpstr>
      <vt:lpstr>Arthropod Phylogeny and Diversity</vt:lpstr>
      <vt:lpstr>PowerPoint Presentation</vt:lpstr>
      <vt:lpstr>Class Arachnida</vt:lpstr>
      <vt:lpstr>PowerPoint Presentation</vt:lpstr>
      <vt:lpstr>Development and Life Cycle</vt:lpstr>
      <vt:lpstr>Major Orders of Arachnids:</vt:lpstr>
      <vt:lpstr>Class Insecta </vt:lpstr>
      <vt:lpstr>Insect Development</vt:lpstr>
      <vt:lpstr>Diversity: Too big to count!!!</vt:lpstr>
      <vt:lpstr>Class Malacostraca </vt:lpstr>
      <vt:lpstr>Development and Lifecycle</vt:lpstr>
      <vt:lpstr>Malacostracan Diversity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Arthropods</dc:title>
  <dc:creator>Travis</dc:creator>
  <cp:lastModifiedBy>Travis Curry</cp:lastModifiedBy>
  <cp:revision>33</cp:revision>
  <cp:lastPrinted>2013-02-20T16:37:26Z</cp:lastPrinted>
  <dcterms:created xsi:type="dcterms:W3CDTF">2013-02-18T23:10:23Z</dcterms:created>
  <dcterms:modified xsi:type="dcterms:W3CDTF">2013-03-07T22:09:23Z</dcterms:modified>
</cp:coreProperties>
</file>